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58" r:id="rId5"/>
    <p:sldId id="267" r:id="rId6"/>
    <p:sldId id="263" r:id="rId7"/>
    <p:sldId id="268" r:id="rId8"/>
    <p:sldId id="264" r:id="rId9"/>
    <p:sldId id="26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2200" b="1" i="0" baseline="0" dirty="0" smtClean="0">
                <a:latin typeface="Arial" pitchFamily="34" charset="0"/>
                <a:cs typeface="Arial" pitchFamily="34" charset="0"/>
              </a:rPr>
              <a:t>Variation </a:t>
            </a:r>
            <a:r>
              <a:rPr lang="fr-FR" sz="2200" b="1" i="0" baseline="0" dirty="0">
                <a:latin typeface="Arial" pitchFamily="34" charset="0"/>
                <a:cs typeface="Arial" pitchFamily="34" charset="0"/>
              </a:rPr>
              <a:t>de l'énergie cinétique en fonction du carré de la vitesse</a:t>
            </a:r>
          </a:p>
        </c:rich>
      </c:tx>
      <c:layout>
        <c:manualLayout>
          <c:xMode val="edge"/>
          <c:yMode val="edge"/>
          <c:x val="0.1413567788799992"/>
          <c:y val="0.9128830212895086"/>
        </c:manualLayout>
      </c:layout>
      <c:spPr>
        <a:solidFill>
          <a:schemeClr val="bg1">
            <a:lumMod val="75000"/>
          </a:schemeClr>
        </a:solidFill>
      </c:spPr>
    </c:title>
    <c:plotArea>
      <c:layout>
        <c:manualLayout>
          <c:layoutTarget val="inner"/>
          <c:xMode val="edge"/>
          <c:yMode val="edge"/>
          <c:x val="0.12971927221051832"/>
          <c:y val="8.3189761668272466E-2"/>
          <c:w val="0.83156627595853716"/>
          <c:h val="0.65107173277043395"/>
        </c:manualLayout>
      </c:layout>
      <c:scatterChart>
        <c:scatterStyle val="lineMarker"/>
        <c:ser>
          <c:idx val="0"/>
          <c:order val="0"/>
          <c:xVal>
            <c:numRef>
              <c:f>Feuil1!$B$2:$H$2</c:f>
              <c:numCache>
                <c:formatCode>General</c:formatCode>
                <c:ptCount val="7"/>
                <c:pt idx="0">
                  <c:v>0</c:v>
                </c:pt>
                <c:pt idx="1">
                  <c:v>56.25</c:v>
                </c:pt>
                <c:pt idx="2">
                  <c:v>100</c:v>
                </c:pt>
                <c:pt idx="3">
                  <c:v>156.19999999999999</c:v>
                </c:pt>
                <c:pt idx="4">
                  <c:v>225</c:v>
                </c:pt>
                <c:pt idx="5">
                  <c:v>306.2</c:v>
                </c:pt>
                <c:pt idx="6">
                  <c:v>400</c:v>
                </c:pt>
              </c:numCache>
            </c:numRef>
          </c:xVal>
          <c:yVal>
            <c:numRef>
              <c:f>Feuil1!$B$3:$H$3</c:f>
              <c:numCache>
                <c:formatCode>General</c:formatCode>
                <c:ptCount val="7"/>
                <c:pt idx="0">
                  <c:v>0</c:v>
                </c:pt>
                <c:pt idx="1">
                  <c:v>2250</c:v>
                </c:pt>
                <c:pt idx="2">
                  <c:v>4000</c:v>
                </c:pt>
                <c:pt idx="3">
                  <c:v>6248</c:v>
                </c:pt>
                <c:pt idx="4">
                  <c:v>9000</c:v>
                </c:pt>
                <c:pt idx="5">
                  <c:v>12248</c:v>
                </c:pt>
                <c:pt idx="6">
                  <c:v>16000</c:v>
                </c:pt>
              </c:numCache>
            </c:numRef>
          </c:yVal>
        </c:ser>
        <c:axId val="60497920"/>
        <c:axId val="60500608"/>
      </c:scatterChart>
      <c:valAx>
        <c:axId val="6049792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 sz="2000" dirty="0"/>
                  <a:t>v² (en m²/s²)</a:t>
                </a:r>
              </a:p>
            </c:rich>
          </c:tx>
          <c:layout/>
        </c:title>
        <c:numFmt formatCode="General" sourceLinked="1"/>
        <c:tickLblPos val="nextTo"/>
        <c:crossAx val="60500608"/>
        <c:crosses val="autoZero"/>
        <c:crossBetween val="midCat"/>
      </c:valAx>
      <c:valAx>
        <c:axId val="605006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 sz="2000" dirty="0" err="1"/>
                  <a:t>Ec</a:t>
                </a:r>
                <a:r>
                  <a:rPr lang="fr-FR" sz="2000" dirty="0"/>
                  <a:t> (en Joule)</a:t>
                </a:r>
              </a:p>
            </c:rich>
          </c:tx>
          <c:layout/>
        </c:title>
        <c:numFmt formatCode="General" sourceLinked="1"/>
        <c:tickLblPos val="nextTo"/>
        <c:crossAx val="60497920"/>
        <c:crosses val="autoZero"/>
        <c:crossBetween val="midCat"/>
      </c:valAx>
      <c:spPr>
        <a:solidFill>
          <a:schemeClr val="bg1">
            <a:lumMod val="75000"/>
          </a:schemeClr>
        </a:solidFill>
      </c:spPr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6648F-0213-46BA-96E4-3C679BA0B8AE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61016-972E-49B7-95F3-189C2EAFD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rial"/>
                <a:cs typeface="Arial"/>
              </a:rPr>
              <a:t>●</a:t>
            </a:r>
            <a:r>
              <a:rPr lang="fr-FR" baseline="0" dirty="0" smtClean="0">
                <a:latin typeface="Arial"/>
                <a:cs typeface="Arial"/>
              </a:rPr>
              <a:t> Préciser que si on choisit de faire m/</a:t>
            </a:r>
            <a:r>
              <a:rPr lang="fr-FR" baseline="0" dirty="0" err="1" smtClean="0">
                <a:latin typeface="Arial"/>
                <a:cs typeface="Arial"/>
              </a:rPr>
              <a:t>Ec</a:t>
            </a:r>
            <a:r>
              <a:rPr lang="fr-FR" baseline="0" dirty="0" smtClean="0">
                <a:latin typeface="Arial"/>
                <a:cs typeface="Arial"/>
              </a:rPr>
              <a:t>, on obtient un résultat numérique qu’il faut obligatoirement </a:t>
            </a:r>
            <a:r>
              <a:rPr lang="fr-FR" u="sng" baseline="0" dirty="0" smtClean="0">
                <a:latin typeface="Arial"/>
                <a:cs typeface="Arial"/>
              </a:rPr>
              <a:t>arrondir</a:t>
            </a:r>
            <a:endParaRPr lang="fr-FR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1016-972E-49B7-95F3-189C2EAFD2F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A699-78D3-4F20-A205-057A4D34181F}" type="datetimeFigureOut">
              <a:rPr lang="fr-FR" smtClean="0"/>
              <a:pPr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C79E-2980-4FCF-BC0E-B729362532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8572560" cy="5539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>
                <a:latin typeface="Broadway" pitchFamily="82" charset="0"/>
                <a:cs typeface="Arial" pitchFamily="34" charset="0"/>
              </a:rPr>
              <a:t>Thème 2 : Sports et sciences</a:t>
            </a:r>
            <a:endParaRPr lang="fr-FR" sz="3000" dirty="0">
              <a:latin typeface="Broadway" pitchFamily="82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1556792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Image :</a:t>
            </a:r>
          </a:p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Chronophotographie d’un sport</a:t>
            </a:r>
            <a:endParaRPr lang="fr-FR" sz="2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11560" y="1988840"/>
          <a:ext cx="7632847" cy="4608512"/>
        </p:xfrm>
        <a:graphic>
          <a:graphicData uri="http://schemas.openxmlformats.org/drawingml/2006/table">
            <a:tbl>
              <a:tblPr/>
              <a:tblGrid>
                <a:gridCol w="2911413"/>
                <a:gridCol w="768710"/>
                <a:gridCol w="523865"/>
                <a:gridCol w="770993"/>
                <a:gridCol w="2657866"/>
              </a:tblGrid>
              <a:tr h="372074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fr-FR" sz="2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Observations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fr-FR" sz="2100" b="1" u="sng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Adjectifs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6073"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vitesse ne change pas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mouvement est </a:t>
                      </a: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rectiligne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6073"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vitesse augmente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mouvement </a:t>
                      </a: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 curviligne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6073"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vitesse diminue</a:t>
                      </a:r>
                      <a:endParaRPr lang="fr-FR" sz="2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mouvement est accéléré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6073"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trajectoire est une droite</a:t>
                      </a:r>
                      <a:endParaRPr lang="fr-FR" sz="2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mouvement est ralenti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6073"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trajectoire est un cercle</a:t>
                      </a:r>
                      <a:endParaRPr lang="fr-FR" sz="2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mouvement est uniforme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6073"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trajectoire est quelconque</a:t>
                      </a:r>
                      <a:endParaRPr lang="fr-FR" sz="2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●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mouvement </a:t>
                      </a:r>
                      <a:r>
                        <a:rPr lang="fr-FR" sz="2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 </a:t>
                      </a:r>
                      <a:r>
                        <a:rPr lang="fr-FR" sz="21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circulaire</a:t>
                      </a:r>
                      <a:endParaRPr lang="fr-FR" sz="2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42844" y="141712"/>
            <a:ext cx="8640000" cy="4308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latin typeface="Arial" pitchFamily="34" charset="0"/>
                <a:cs typeface="Arial" pitchFamily="34" charset="0"/>
              </a:rPr>
              <a:t>CHAPITRE 1 – ETUDE DES MOUVEMENTS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6842" y="764704"/>
            <a:ext cx="864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u="sng" dirty="0" smtClean="0">
                <a:latin typeface="Arial" pitchFamily="34" charset="0"/>
                <a:cs typeface="Arial" pitchFamily="34" charset="0"/>
              </a:rPr>
              <a:t>I – COMMENT CARACTERISER UN MOUVEMENT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2844" y="1196752"/>
            <a:ext cx="864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Coller l’activité 1</a:t>
            </a:r>
            <a:r>
              <a:rPr lang="fr-FR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Comment caractériser un mouvement ?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1520" y="476672"/>
          <a:ext cx="8352927" cy="367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736304"/>
                <a:gridCol w="3384375"/>
              </a:tblGrid>
              <a:tr h="660567">
                <a:tc>
                  <a:txBody>
                    <a:bodyPr/>
                    <a:lstStyle/>
                    <a:p>
                      <a:pPr algn="ctr"/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2200" smtClean="0">
                          <a:latin typeface="Arial" pitchFamily="34" charset="0"/>
                          <a:cs typeface="Arial" pitchFamily="34" charset="0"/>
                        </a:rPr>
                        <a:t>rajectoire</a:t>
                      </a:r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>
                          <a:latin typeface="Arial" pitchFamily="34" charset="0"/>
                          <a:cs typeface="Arial" pitchFamily="34" charset="0"/>
                        </a:rPr>
                        <a:t>Variation de la vitesse</a:t>
                      </a:r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0567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>
                          <a:latin typeface="Arial" pitchFamily="34" charset="0"/>
                          <a:cs typeface="Arial" pitchFamily="34" charset="0"/>
                        </a:rPr>
                        <a:t>Exemple</a:t>
                      </a:r>
                      <a:r>
                        <a:rPr lang="fr-FR" sz="22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0567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>
                          <a:latin typeface="Arial" pitchFamily="34" charset="0"/>
                          <a:cs typeface="Arial" pitchFamily="34" charset="0"/>
                        </a:rPr>
                        <a:t>Exemple 2</a:t>
                      </a:r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5069">
                <a:tc rowSpan="2">
                  <a:txBody>
                    <a:bodyPr/>
                    <a:lstStyle/>
                    <a:p>
                      <a:pPr algn="ctr"/>
                      <a:r>
                        <a:rPr lang="fr-FR" sz="2200" dirty="0" smtClean="0">
                          <a:latin typeface="Arial" pitchFamily="34" charset="0"/>
                          <a:cs typeface="Arial" pitchFamily="34" charset="0"/>
                        </a:rPr>
                        <a:t>Exemple 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fr-FR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50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0567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>
                          <a:latin typeface="Arial" pitchFamily="34" charset="0"/>
                          <a:cs typeface="Arial" pitchFamily="34" charset="0"/>
                        </a:rPr>
                        <a:t>Exemple 4</a:t>
                      </a:r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79512" y="4625260"/>
            <a:ext cx="8429684" cy="110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200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savoir</a:t>
            </a:r>
            <a:r>
              <a:rPr lang="fr-FR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Pour caractériser un mouvement, il faut préciser deux notions :</a:t>
            </a:r>
            <a:r>
              <a:rPr lang="fr-FR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trajectoire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(rectiligne, circulaire ou curviligne) et les </a:t>
            </a:r>
            <a:r>
              <a:rPr lang="fr-FR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variations de sa vitesse 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(accéléré, ralenti ou uniforme).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188640"/>
            <a:ext cx="8572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u="sng" dirty="0" smtClean="0">
                <a:latin typeface="Arial" pitchFamily="34" charset="0"/>
                <a:cs typeface="Arial" pitchFamily="34" charset="0"/>
              </a:rPr>
              <a:t>II – CALCULER DES VITESSES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4282" y="760144"/>
            <a:ext cx="8572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Activité 2 – Battre le record du monde de vitesse à ski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5724" y="4077312"/>
            <a:ext cx="8640000" cy="21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savoir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Une vitesse est caractériser par sa direction, son sens et sa valeur calculée par la relation : v = d ÷ t</a:t>
            </a:r>
          </a:p>
          <a:p>
            <a:pPr algn="just"/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d : distance en mètre (m)</a:t>
            </a:r>
          </a:p>
          <a:p>
            <a:pPr algn="just"/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avec	t : temps en seconde (s)</a:t>
            </a:r>
          </a:p>
          <a:p>
            <a:pPr algn="just"/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v : vitesse en mètre par seconde (m/s)</a:t>
            </a:r>
          </a:p>
        </p:txBody>
      </p:sp>
      <p:sp>
        <p:nvSpPr>
          <p:cNvPr id="7" name="Accolade ouvrante 6"/>
          <p:cNvSpPr/>
          <p:nvPr/>
        </p:nvSpPr>
        <p:spPr>
          <a:xfrm>
            <a:off x="1036312" y="5172198"/>
            <a:ext cx="214314" cy="10001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15724" y="1491810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On calcule la vitesse par la relation : v = d / t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fr-FR" sz="22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= 100 / 4,7 = 21,3 m/s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fr-FR" sz="22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= 100 / 2,4 = 41,7 m/s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fr-FR" sz="2200" baseline="-250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= 100 / 2,2 = 45,4 m/s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fr-FR" sz="2200" baseline="-250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= 100 / 1,8 = 55,6 m/s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fr-FR" sz="2200" baseline="-25000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= 100 / 1,6 = 62,5 m/s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79512" y="188640"/>
            <a:ext cx="8643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u="sng" dirty="0" smtClean="0">
                <a:latin typeface="Arial" pitchFamily="34" charset="0"/>
                <a:cs typeface="Arial" pitchFamily="34" charset="0"/>
              </a:rPr>
              <a:t>Modélisation d’un vitesse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: On représente la vitesse par un </a:t>
            </a:r>
            <a:r>
              <a:rPr lang="fr-FR" sz="2200" u="sng" dirty="0" smtClean="0">
                <a:latin typeface="Arial" pitchFamily="34" charset="0"/>
                <a:cs typeface="Arial" pitchFamily="34" charset="0"/>
              </a:rPr>
              <a:t>segment fléché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qui indique la </a:t>
            </a:r>
            <a:r>
              <a:rPr lang="fr-FR" sz="2200" u="sng" dirty="0" smtClean="0">
                <a:latin typeface="Arial" pitchFamily="34" charset="0"/>
                <a:cs typeface="Arial" pitchFamily="34" charset="0"/>
              </a:rPr>
              <a:t>direction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200" u="sng" dirty="0" smtClean="0">
                <a:latin typeface="Arial" pitchFamily="34" charset="0"/>
                <a:cs typeface="Arial" pitchFamily="34" charset="0"/>
              </a:rPr>
              <a:t>le sens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du mouvement et dont la longueur est proportionnelle à sa valeur.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916832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Image du skieur utilisée dans l’activité 2 pour tracer le vecteur vitesse directement au tableau</a:t>
            </a:r>
            <a:endParaRPr lang="fr-FR" sz="2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332656"/>
            <a:ext cx="864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u="sng" dirty="0" smtClean="0">
                <a:latin typeface="Arial" pitchFamily="34" charset="0"/>
                <a:cs typeface="Arial" pitchFamily="34" charset="0"/>
              </a:rPr>
              <a:t>III – L’ENERGIE CINETIQUE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1052736"/>
            <a:ext cx="864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savoir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L’énergie cinétique est une énergie liée au mouvement d’un objet.</a:t>
            </a:r>
          </a:p>
          <a:p>
            <a:pPr algn="just"/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C’est une grandeur qui, comme toutes les énergies, a pour unité le </a:t>
            </a:r>
            <a:r>
              <a:rPr lang="fr-FR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Joule (symbole J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332656"/>
            <a:ext cx="864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Activité 3</a:t>
            </a:r>
            <a:r>
              <a:rPr lang="fr-FR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La formule de l’énergie cinétique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520" y="979567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 – Pour montrer que les deux grandeurs sont proportionnelles, je calcule 4 fois : </a:t>
            </a:r>
            <a:r>
              <a:rPr lang="fr-FR" sz="2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÷ m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1520" y="1838434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 9 645 ÷ 100 = 96,45 J/kg</a:t>
            </a:r>
          </a:p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 96 450 ÷ 1 000 = 96,45 J/kg</a:t>
            </a:r>
          </a:p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 482 450 ÷ 5 000 = 96,45 J/kg</a:t>
            </a:r>
          </a:p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 1 832 550 ÷ 19 000 = 96,45 J/kg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1520" y="350100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J’obtiens 4 fois le même résultat donc la masse et l’énergie cinétique sont deux grandeurs proportionnelles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/>
          <p:nvPr/>
        </p:nvGraphicFramePr>
        <p:xfrm>
          <a:off x="971600" y="332656"/>
          <a:ext cx="687676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3429000"/>
            <a:ext cx="8640000" cy="252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savoir 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On calcule l’énergie cinétique d’un objet par la relation :</a:t>
            </a:r>
          </a:p>
          <a:p>
            <a:pPr algn="just"/>
            <a:r>
              <a:rPr lang="fr-FR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½ x m x v²</a:t>
            </a:r>
          </a:p>
          <a:p>
            <a:pPr algn="just"/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fr-FR" sz="2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énergie cinétique en Joule (J)</a:t>
            </a:r>
          </a:p>
          <a:p>
            <a:pPr algn="just"/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avec 	 m : masse en kilogramme (kg)</a:t>
            </a:r>
          </a:p>
          <a:p>
            <a:pPr algn="just"/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v : vitesse en mètre par seconde (m/s)</a:t>
            </a:r>
          </a:p>
          <a:p>
            <a:pPr algn="ctr"/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260648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 m = 80 kg et v² = 56,25 m²/s²</a:t>
            </a:r>
          </a:p>
          <a:p>
            <a:pPr algn="just"/>
            <a:endParaRPr lang="fr-FR" sz="2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= ½ x m x v²</a:t>
            </a:r>
          </a:p>
          <a:p>
            <a:pPr algn="just"/>
            <a:r>
              <a:rPr lang="fr-FR" sz="2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= ½ x 80 x 56,25</a:t>
            </a:r>
          </a:p>
          <a:p>
            <a:pPr algn="just"/>
            <a:r>
              <a:rPr lang="fr-FR" sz="2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= 2250 J</a:t>
            </a:r>
          </a:p>
          <a:p>
            <a:pPr algn="just"/>
            <a:endParaRPr lang="fr-FR" sz="2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On retrouve la valeur de l’énergie cinétique donnée dans le document 3</a:t>
            </a:r>
          </a:p>
        </p:txBody>
      </p:sp>
      <p:sp>
        <p:nvSpPr>
          <p:cNvPr id="11" name="Accolade ouvrante 10"/>
          <p:cNvSpPr/>
          <p:nvPr/>
        </p:nvSpPr>
        <p:spPr>
          <a:xfrm>
            <a:off x="1045318" y="4661116"/>
            <a:ext cx="214314" cy="100013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defRPr sz="2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464</Words>
  <Application>Microsoft Office PowerPoint</Application>
  <PresentationFormat>Affichage à l'écran (4:3)</PresentationFormat>
  <Paragraphs>85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Famille Aubert</dc:creator>
  <cp:lastModifiedBy>nicolas.aubert</cp:lastModifiedBy>
  <cp:revision>151</cp:revision>
  <dcterms:created xsi:type="dcterms:W3CDTF">2017-03-28T07:51:41Z</dcterms:created>
  <dcterms:modified xsi:type="dcterms:W3CDTF">2018-03-27T09:24:46Z</dcterms:modified>
</cp:coreProperties>
</file>