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</p:sldIdLst>
  <p:sldSz cx="12192000" cy="6858000"/>
  <p:notesSz cx="6858000" cy="9144000"/>
  <p:defaultTextStyle>
    <a:defPPr>
      <a:defRPr lang="fr-T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FC3DBB-AD60-7141-15EB-81494C5D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2F3F9-9015-4134-B53B-D350346EA6CF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4F122-E95E-A524-0D5C-3E310107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9493F7-E000-2308-CF18-C759E1C2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3A054-E245-4525-B23A-D749A3B0B2C2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2766782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72B44B-F3ED-BB8B-7B79-2C50A73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D078-1D1D-478C-8F6F-903333B28642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D501B-80A4-22B0-5C89-007EC807F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DEEBD2-9FB1-AD4E-8F65-2FE805C2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3D00C-D83A-4FB9-9EB3-D67272851212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349994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F6C74C-D25D-3364-FCC9-0CF2A569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6188F-3DEF-4D46-A08B-DCEE2700FF61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A73A06-4203-C8B4-DDD8-C6ED5FBD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B82126-ADDD-2C74-3917-D931BBB12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E6AEC-71A3-4F96-8732-D3D22A3021A4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1412992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FB3D5E-2131-5488-A382-A201B83E8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5198-FD7B-4180-AE0E-F4CF755D8D72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91B95-872C-C729-BDD3-F9D91C7A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538E70-B0BA-E028-D4E4-9F15B3727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A5A1B-4170-473B-A8DB-EFEB360CC999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77024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B4336C-B5BA-C5E7-4213-EBA7BF73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0E7-6462-4D7A-ACFC-39344CB30407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45B843-2731-2CEC-8C9D-1ED14445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D8932C-C382-8E79-0B51-80B196FE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0F4F9-EBDC-47B0-BB94-3BFA4CD889D8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256742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6138B44-F41D-A6A3-124F-5F1A98B08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25A3-8A22-4578-B657-BA2623D6FCFE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89453337-9A47-41BA-0558-3EB281858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6BCB41A-D9CB-9938-9EF8-97826E8D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27D99-8B5D-424E-B743-E6D13FF8CD20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42151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2CE17D6D-3F95-4AFC-8A6F-FF92DBB7C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11F9-551A-4095-832C-80AAE196900F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2BB4274-1BFE-B1F7-0D38-C9E80F04F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ECF0E5-6DD1-D46B-A4AA-47CB90E53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91F00-C60F-4164-B7E4-E13EE25EC4D1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130934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AA645D2-9295-E815-4908-1D7FED8F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D7CC-1407-4BDD-A824-0095BF64BC8E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292BC18-00D6-D233-F4EB-3400D5AE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A5DDB10-98FF-3F26-B0C3-3CBE21FB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15E72-86FB-48FC-93BC-F2E439C3E44E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94223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6DA348E0-614C-493A-5925-3F305B16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D430-3E73-4583-A752-04B83E8B2F76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4274ADD5-FF05-EA91-008B-A2028AD74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534E474E-0CFB-6FC3-0C9C-14563E354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BA801A-5CB7-4851-9134-828EA74DED3F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364726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x-non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F11ACB9-07F0-4048-AFFC-7FFB0CD4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F0D32-CBA6-420C-A257-E2998EA1C690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3A9D640-D8A9-43F5-F764-205F2785F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5485377-7727-0D84-DF1E-2D1AC8F5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DD3E7-C441-41A9-97BD-8F4C021DD09A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296562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x-non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x-non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8DE54606-C22C-501D-37DE-3975E348B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05708-292C-42B5-8E63-5CE0109F72A7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7A46E3-99D4-98DC-4D6C-2540165F4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6DBF7DA-D28B-35EF-80BE-06F9B8B3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6CD2C-0852-40F2-B6EC-21E27CDF1A38}" type="slidenum">
              <a:rPr lang="fr-TN" altLang="fr-TN"/>
              <a:pPr/>
              <a:t>‹N°›</a:t>
            </a:fld>
            <a:endParaRPr lang="fr-TN" altLang="fr-TN"/>
          </a:p>
        </p:txBody>
      </p:sp>
    </p:spTree>
    <p:extLst>
      <p:ext uri="{BB962C8B-B14F-4D97-AF65-F5344CB8AC3E}">
        <p14:creationId xmlns:p14="http://schemas.microsoft.com/office/powerpoint/2010/main" val="88684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D7C94BA-F4F2-DE1F-B473-716B5FA3D3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TN"/>
              <a:t>Modifiez le style du titre</a:t>
            </a:r>
            <a:endParaRPr lang="fr-TN" altLang="fr-TN"/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677910E4-4A9F-7186-B2C3-02381A1973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TN"/>
              <a:t>Cliquez pour modifier les styles du texte du masque</a:t>
            </a:r>
          </a:p>
          <a:p>
            <a:pPr lvl="1"/>
            <a:r>
              <a:rPr lang="fr-FR" altLang="fr-TN"/>
              <a:t>Deuxième niveau</a:t>
            </a:r>
          </a:p>
          <a:p>
            <a:pPr lvl="2"/>
            <a:r>
              <a:rPr lang="fr-FR" altLang="fr-TN"/>
              <a:t>Troisième niveau</a:t>
            </a:r>
          </a:p>
          <a:p>
            <a:pPr lvl="3"/>
            <a:r>
              <a:rPr lang="fr-FR" altLang="fr-TN"/>
              <a:t>Quatrième niveau</a:t>
            </a:r>
          </a:p>
          <a:p>
            <a:pPr lvl="4"/>
            <a:r>
              <a:rPr lang="fr-FR" altLang="fr-TN"/>
              <a:t>Cinquième niveau</a:t>
            </a:r>
            <a:endParaRPr lang="fr-TN" altLang="fr-TN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7E783B-0E20-59C6-E71D-04EA2354F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BE86A-CCC2-4969-ADD0-586CECAF8BC1}" type="datetimeFigureOut">
              <a:rPr lang="fr-FR"/>
              <a:pPr>
                <a:defRPr/>
              </a:pPr>
              <a:t>12/04/2023</a:t>
            </a:fld>
            <a:endParaRPr lang="x-non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21092B-BE05-B8B1-A4B4-F904E7A7B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27FAB1-450B-FB3C-0E54-5CD1A34A8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C5F8EE-C730-4216-939E-032E5F22C811}" type="slidenum">
              <a:rPr lang="fr-TN" altLang="fr-TN"/>
              <a:pPr/>
              <a:t>‹N°›</a:t>
            </a:fld>
            <a:endParaRPr lang="fr-TN" altLang="fr-T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bd.int/doc/publications/cbd-ts-46-fr.pdf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i.noaa.gov/access/ocean-carbon-data-system/oceans/GLODAPv2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50AA8B2-BE80-8C5B-C3D9-E36CF5EC6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TN" altLang="fr-T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C75616-2C26-FEB2-2377-49F6497DECF6}"/>
              </a:ext>
            </a:extLst>
          </p:cNvPr>
          <p:cNvSpPr/>
          <p:nvPr/>
        </p:nvSpPr>
        <p:spPr>
          <a:xfrm>
            <a:off x="663575" y="498475"/>
            <a:ext cx="20002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DDBA3184-3431-B465-1DAA-666DB279C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788"/>
            <a:ext cx="12192000" cy="70802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fr-TN" altLang="fr-TN" sz="4000" b="1" dirty="0">
                <a:solidFill>
                  <a:srgbClr val="FFFFFF"/>
                </a:solidFill>
                <a:latin typeface="Modern Love Caps" panose="04070805081001020A01" pitchFamily="82" charset="0"/>
                <a:cs typeface="Calibri" panose="020F0502020204030204" pitchFamily="34" charset="0"/>
              </a:rPr>
              <a:t>	</a:t>
            </a:r>
            <a:r>
              <a:rPr lang="fr-FR" altLang="fr-TN" sz="40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Groupe d’experts : </a:t>
            </a:r>
            <a:r>
              <a:rPr lang="fr-TN" altLang="fr-TN" sz="40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L’impact sur la biosphère</a:t>
            </a:r>
            <a:endParaRPr lang="fr-FR" altLang="fr-TN" sz="4000" dirty="0">
              <a:latin typeface="Century Gothic" panose="020B0502020202020204" pitchFamily="34" charset="0"/>
            </a:endParaRPr>
          </a:p>
        </p:txBody>
      </p:sp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9E1A6059-0DA5-A493-B143-BE63B5DF8B55}"/>
              </a:ext>
            </a:extLst>
          </p:cNvPr>
          <p:cNvSpPr/>
          <p:nvPr/>
        </p:nvSpPr>
        <p:spPr>
          <a:xfrm>
            <a:off x="225425" y="385763"/>
            <a:ext cx="638175" cy="6000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9E4E898C-B128-561E-968F-088EE5003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TN" altLang="fr-TN"/>
          </a:p>
        </p:txBody>
      </p:sp>
      <p:sp>
        <p:nvSpPr>
          <p:cNvPr id="2055" name="Rectangle 3">
            <a:extLst>
              <a:ext uri="{FF2B5EF4-FFF2-40B4-BE49-F238E27FC236}">
                <a16:creationId xmlns:a16="http://schemas.microsoft.com/office/drawing/2014/main" id="{BB3D8ABF-5709-7810-BF45-F275361EB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2963863"/>
            <a:ext cx="8353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fr-FR" altLang="fr-TN" sz="120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TN" altLang="fr-TN" sz="1200">
                <a:ea typeface="Calibri" panose="020F0502020204030204" pitchFamily="34" charset="0"/>
                <a:cs typeface="Times New Roman" panose="02020603050405020304" pitchFamily="18" charset="0"/>
              </a:rPr>
              <a:t>n a représenté ci-dessus la même structure écologique pour 3 scénarios d’augmentation de l’acidité d’ici 2100 (du plus optimiste au plus pessimiste)</a:t>
            </a:r>
          </a:p>
        </p:txBody>
      </p:sp>
      <p:grpSp>
        <p:nvGrpSpPr>
          <p:cNvPr id="2056" name="Groupe 21">
            <a:extLst>
              <a:ext uri="{FF2B5EF4-FFF2-40B4-BE49-F238E27FC236}">
                <a16:creationId xmlns:a16="http://schemas.microsoft.com/office/drawing/2014/main" id="{9F454564-AFEB-46A6-B990-B0E594B9ACA0}"/>
              </a:ext>
            </a:extLst>
          </p:cNvPr>
          <p:cNvGrpSpPr>
            <a:grpSpLocks/>
          </p:cNvGrpSpPr>
          <p:nvPr/>
        </p:nvGrpSpPr>
        <p:grpSpPr bwMode="auto">
          <a:xfrm>
            <a:off x="4076700" y="1538288"/>
            <a:ext cx="4306888" cy="1400175"/>
            <a:chOff x="4367516" y="1702996"/>
            <a:chExt cx="4512258" cy="1411915"/>
          </a:xfrm>
        </p:grpSpPr>
        <p:pic>
          <p:nvPicPr>
            <p:cNvPr id="2071" name="Image 2">
              <a:extLst>
                <a:ext uri="{FF2B5EF4-FFF2-40B4-BE49-F238E27FC236}">
                  <a16:creationId xmlns:a16="http://schemas.microsoft.com/office/drawing/2014/main" id="{BEC5EAC5-9A81-DB2F-65D5-5F8ED804EA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53" b="43307"/>
            <a:stretch>
              <a:fillRect/>
            </a:stretch>
          </p:blipFill>
          <p:spPr bwMode="auto">
            <a:xfrm>
              <a:off x="4367516" y="1714678"/>
              <a:ext cx="4512258" cy="1400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2" name="Rectangle 3">
              <a:extLst>
                <a:ext uri="{FF2B5EF4-FFF2-40B4-BE49-F238E27FC236}">
                  <a16:creationId xmlns:a16="http://schemas.microsoft.com/office/drawing/2014/main" id="{DB394A42-957D-73FB-28BD-0B1F528DD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7428" y="1714678"/>
              <a:ext cx="953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fr-FR" altLang="fr-TN" sz="16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fr-TN" altLang="fr-TN" sz="16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 = 8,2</a:t>
              </a:r>
            </a:p>
          </p:txBody>
        </p:sp>
        <p:sp>
          <p:nvSpPr>
            <p:cNvPr id="2073" name="Rectangle 3">
              <a:extLst>
                <a:ext uri="{FF2B5EF4-FFF2-40B4-BE49-F238E27FC236}">
                  <a16:creationId xmlns:a16="http://schemas.microsoft.com/office/drawing/2014/main" id="{61D64E12-64C2-A2B5-8348-2A4E4FE119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073" y="1714678"/>
              <a:ext cx="953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fr-FR" altLang="fr-TN" sz="16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fr-TN" altLang="fr-TN" sz="16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 = 7,9</a:t>
              </a:r>
            </a:p>
          </p:txBody>
        </p:sp>
        <p:sp>
          <p:nvSpPr>
            <p:cNvPr id="2074" name="Rectangle 3">
              <a:extLst>
                <a:ext uri="{FF2B5EF4-FFF2-40B4-BE49-F238E27FC236}">
                  <a16:creationId xmlns:a16="http://schemas.microsoft.com/office/drawing/2014/main" id="{2FD5DC5A-E3BA-FA30-CA73-115496B40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4878" y="1702996"/>
              <a:ext cx="953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hangingPunct="0"/>
              <a:r>
                <a:rPr lang="fr-FR" altLang="fr-TN" sz="16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p</a:t>
              </a:r>
              <a:r>
                <a:rPr lang="fr-TN" altLang="fr-TN" sz="1600" b="1">
                  <a:solidFill>
                    <a:schemeClr val="bg1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 = 7,6</a:t>
              </a:r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0AAB4719-6133-9DC6-032F-BBFA92C4600F}"/>
              </a:ext>
            </a:extLst>
          </p:cNvPr>
          <p:cNvSpPr txBox="1"/>
          <p:nvPr/>
        </p:nvSpPr>
        <p:spPr>
          <a:xfrm>
            <a:off x="2349500" y="1276350"/>
            <a:ext cx="2673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1 : </a:t>
            </a:r>
            <a:r>
              <a:rPr lang="x-none" sz="1200" kern="150" dirty="0">
                <a:latin typeface="+mn-lt"/>
                <a:cs typeface="+mn-cs"/>
              </a:rPr>
              <a:t>Les 3 scénarios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772275E-5172-C47F-C636-E8010E4E203C}"/>
              </a:ext>
            </a:extLst>
          </p:cNvPr>
          <p:cNvSpPr/>
          <p:nvPr/>
        </p:nvSpPr>
        <p:spPr>
          <a:xfrm>
            <a:off x="2349500" y="1247775"/>
            <a:ext cx="8450263" cy="2308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pic>
        <p:nvPicPr>
          <p:cNvPr id="2059" name="Image 28">
            <a:extLst>
              <a:ext uri="{FF2B5EF4-FFF2-40B4-BE49-F238E27FC236}">
                <a16:creationId xmlns:a16="http://schemas.microsoft.com/office/drawing/2014/main" id="{64A26DC3-C9BE-0A52-AC5C-BAD1C43FE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t="7513" r="15622" b="19244"/>
          <a:stretch>
            <a:fillRect/>
          </a:stretch>
        </p:blipFill>
        <p:spPr bwMode="auto">
          <a:xfrm>
            <a:off x="2905125" y="4017963"/>
            <a:ext cx="27098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Rectangle 3">
            <a:extLst>
              <a:ext uri="{FF2B5EF4-FFF2-40B4-BE49-F238E27FC236}">
                <a16:creationId xmlns:a16="http://schemas.microsoft.com/office/drawing/2014/main" id="{2A8788EE-D4D9-44F6-2BA0-3C071B29F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5818188"/>
            <a:ext cx="38703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fr-TN" altLang="fr-TN" sz="1100">
                <a:ea typeface="Calibri" panose="020F0502020204030204" pitchFamily="34" charset="0"/>
                <a:cs typeface="Times New Roman" panose="02020603050405020304" pitchFamily="18" charset="0"/>
              </a:rPr>
              <a:t>L’oursin crayon a beaucoup de mal à fabriquer son test (la coquille) et ses imposants piquants lorsque l’acidité de l’eau est élevée (animal de gauche). </a:t>
            </a:r>
          </a:p>
          <a:p>
            <a:pPr eaLnBrk="0" hangingPunct="0"/>
            <a:r>
              <a:rPr lang="fr-TN" altLang="fr-TN" sz="1100" i="1">
                <a:ea typeface="Calibri" panose="020F0502020204030204" pitchFamily="34" charset="0"/>
                <a:cs typeface="Times New Roman" panose="02020603050405020304" pitchFamily="18" charset="0"/>
              </a:rPr>
              <a:t>Source : Woods Hole Oceanographic Institution</a:t>
            </a:r>
            <a:endParaRPr lang="fr-FR" altLang="fr-TN" i="1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1FB7B3D-F775-0D8A-2B91-DC9F95FBB7B5}"/>
              </a:ext>
            </a:extLst>
          </p:cNvPr>
          <p:cNvSpPr txBox="1"/>
          <p:nvPr/>
        </p:nvSpPr>
        <p:spPr>
          <a:xfrm>
            <a:off x="2408238" y="3741738"/>
            <a:ext cx="2673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2 : </a:t>
            </a:r>
            <a:r>
              <a:rPr lang="x-none" sz="1200" kern="150" dirty="0">
                <a:latin typeface="+mn-lt"/>
                <a:cs typeface="+mn-cs"/>
              </a:rPr>
              <a:t>L’oursin crayon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4603842-C2FE-72E4-E04B-28134E18033B}"/>
              </a:ext>
            </a:extLst>
          </p:cNvPr>
          <p:cNvSpPr/>
          <p:nvPr/>
        </p:nvSpPr>
        <p:spPr>
          <a:xfrm>
            <a:off x="2349500" y="3741738"/>
            <a:ext cx="3929063" cy="2846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grpSp>
        <p:nvGrpSpPr>
          <p:cNvPr id="2063" name="Groupe 37">
            <a:extLst>
              <a:ext uri="{FF2B5EF4-FFF2-40B4-BE49-F238E27FC236}">
                <a16:creationId xmlns:a16="http://schemas.microsoft.com/office/drawing/2014/main" id="{CF235DEF-AFC3-70A1-13CD-BBF146155267}"/>
              </a:ext>
            </a:extLst>
          </p:cNvPr>
          <p:cNvGrpSpPr>
            <a:grpSpLocks/>
          </p:cNvGrpSpPr>
          <p:nvPr/>
        </p:nvGrpSpPr>
        <p:grpSpPr bwMode="auto">
          <a:xfrm>
            <a:off x="6681788" y="4175125"/>
            <a:ext cx="3771900" cy="1325563"/>
            <a:chOff x="287383" y="1997232"/>
            <a:chExt cx="4275909" cy="1503029"/>
          </a:xfrm>
        </p:grpSpPr>
        <p:pic>
          <p:nvPicPr>
            <p:cNvPr id="2068" name="Image 38">
              <a:extLst>
                <a:ext uri="{FF2B5EF4-FFF2-40B4-BE49-F238E27FC236}">
                  <a16:creationId xmlns:a16="http://schemas.microsoft.com/office/drawing/2014/main" id="{2E03B34C-79DC-D7D2-65F9-034FFE11B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83" y="1997232"/>
              <a:ext cx="4275909" cy="1273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Image 39" descr="Une image contenant silhouette&#10;&#10;Description générée automatiquement">
              <a:extLst>
                <a:ext uri="{FF2B5EF4-FFF2-40B4-BE49-F238E27FC236}">
                  <a16:creationId xmlns:a16="http://schemas.microsoft.com/office/drawing/2014/main" id="{A690402D-6A4D-40FC-7109-F04857359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5337" y="2607632"/>
              <a:ext cx="892629" cy="89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Image 40" descr="Une image contenant silhouette&#10;&#10;Description générée automatiquement">
              <a:extLst>
                <a:ext uri="{FF2B5EF4-FFF2-40B4-BE49-F238E27FC236}">
                  <a16:creationId xmlns:a16="http://schemas.microsoft.com/office/drawing/2014/main" id="{47267000-C354-9742-6F3E-ED21560D3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011" y="2607631"/>
              <a:ext cx="892629" cy="89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ZoneTexte 41">
            <a:extLst>
              <a:ext uri="{FF2B5EF4-FFF2-40B4-BE49-F238E27FC236}">
                <a16:creationId xmlns:a16="http://schemas.microsoft.com/office/drawing/2014/main" id="{12731921-A8EA-2A8B-117B-4D016031DAC9}"/>
              </a:ext>
            </a:extLst>
          </p:cNvPr>
          <p:cNvSpPr txBox="1"/>
          <p:nvPr/>
        </p:nvSpPr>
        <p:spPr>
          <a:xfrm>
            <a:off x="6681788" y="3741738"/>
            <a:ext cx="2673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3 : </a:t>
            </a:r>
            <a:r>
              <a:rPr lang="x-none" sz="1200" kern="150" dirty="0">
                <a:latin typeface="+mn-lt"/>
                <a:cs typeface="+mn-cs"/>
              </a:rPr>
              <a:t>Activité expérimentale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823CBFFA-7429-8BF3-4FE0-DB4D7912BCB2}"/>
              </a:ext>
            </a:extLst>
          </p:cNvPr>
          <p:cNvSpPr txBox="1"/>
          <p:nvPr/>
        </p:nvSpPr>
        <p:spPr>
          <a:xfrm>
            <a:off x="6681788" y="5565775"/>
            <a:ext cx="411797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x-none" sz="1200" kern="150" dirty="0">
                <a:latin typeface="+mn-lt"/>
                <a:cs typeface="+mn-cs"/>
              </a:rPr>
              <a:t>Placer un coquillage dans un bécher contenant de l’eau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x-none" sz="1200" kern="150" dirty="0">
                <a:latin typeface="+mn-lt"/>
                <a:cs typeface="+mn-cs"/>
              </a:rPr>
              <a:t>Placer un autre coquillage dans un bécher contenant du vinaigre blanc</a:t>
            </a:r>
          </a:p>
          <a:p>
            <a:pPr marL="171450" indent="-1714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x-none" sz="1200" kern="150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i="1" kern="150" dirty="0">
                <a:latin typeface="+mn-lt"/>
                <a:cs typeface="+mn-cs"/>
              </a:rPr>
              <a:t>Donnée : le pH du vinaigre est environ égal à 2,5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66EDB-EA0A-8B18-55BF-94F868201C00}"/>
              </a:ext>
            </a:extLst>
          </p:cNvPr>
          <p:cNvSpPr/>
          <p:nvPr/>
        </p:nvSpPr>
        <p:spPr>
          <a:xfrm>
            <a:off x="6623050" y="3741738"/>
            <a:ext cx="4176713" cy="2846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67" name="ZoneTexte 29">
            <a:extLst>
              <a:ext uri="{FF2B5EF4-FFF2-40B4-BE49-F238E27FC236}">
                <a16:creationId xmlns:a16="http://schemas.microsoft.com/office/drawing/2014/main" id="{9F3E94F4-AB30-16DC-5D1F-E44B25F9B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3298825"/>
            <a:ext cx="6096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TN" altLang="fr-TN" sz="1200" i="1"/>
              <a:t>Source : </a:t>
            </a:r>
            <a:r>
              <a:rPr lang="fr-FR" altLang="fr-TN" sz="1200" i="1">
                <a:hlinkClick r:id="rId6"/>
              </a:rPr>
              <a:t>cbd-ts-46-fr.pdf</a:t>
            </a:r>
            <a:endParaRPr lang="fr-FR" altLang="fr-TN" sz="12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7EA7CDD-2109-4078-0DFA-6286240CD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TN" altLang="fr-T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FBB473-8EE1-5CA7-00F5-137B872566C0}"/>
              </a:ext>
            </a:extLst>
          </p:cNvPr>
          <p:cNvSpPr/>
          <p:nvPr/>
        </p:nvSpPr>
        <p:spPr>
          <a:xfrm>
            <a:off x="663575" y="498475"/>
            <a:ext cx="20002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25773AB-3D54-DC41-468C-039ED98F3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2635"/>
            <a:ext cx="12192000" cy="64633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fr-TN" altLang="fr-TN" sz="3600" b="1" dirty="0">
                <a:solidFill>
                  <a:srgbClr val="FFFFFF"/>
                </a:solidFill>
                <a:latin typeface="Modern Love Caps" panose="04070805081001020A01" pitchFamily="82" charset="0"/>
                <a:cs typeface="Calibri" panose="020F0502020204030204" pitchFamily="34" charset="0"/>
              </a:rPr>
              <a:t>	</a:t>
            </a:r>
            <a:r>
              <a:rPr lang="fr-FR" altLang="fr-TN" sz="30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Groupe d’experts : </a:t>
            </a:r>
            <a:r>
              <a:rPr lang="fr-TN" altLang="fr-TN" sz="30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L’étude de la transformation chimique</a:t>
            </a:r>
            <a:endParaRPr lang="fr-FR" altLang="fr-TN" sz="3000" dirty="0">
              <a:latin typeface="Century Gothic" panose="020B0502020202020204" pitchFamily="34" charset="0"/>
            </a:endParaRP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971EFFE6-A630-21CF-C3E4-66F52EC2C13C}"/>
              </a:ext>
            </a:extLst>
          </p:cNvPr>
          <p:cNvSpPr/>
          <p:nvPr/>
        </p:nvSpPr>
        <p:spPr>
          <a:xfrm>
            <a:off x="225425" y="385763"/>
            <a:ext cx="638175" cy="600075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pic>
        <p:nvPicPr>
          <p:cNvPr id="3078" name="Image 9">
            <a:extLst>
              <a:ext uri="{FF2B5EF4-FFF2-40B4-BE49-F238E27FC236}">
                <a16:creationId xmlns:a16="http://schemas.microsoft.com/office/drawing/2014/main" id="{4ED286A0-3789-BBA3-0335-2CB746F7B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79550"/>
            <a:ext cx="5988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ZoneTexte 11">
            <a:extLst>
              <a:ext uri="{FF2B5EF4-FFF2-40B4-BE49-F238E27FC236}">
                <a16:creationId xmlns:a16="http://schemas.microsoft.com/office/drawing/2014/main" id="{84BF8F9A-8140-8E0B-6B3D-FF110E8D6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4765675"/>
            <a:ext cx="609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TN" sz="1200"/>
              <a:t>Ce qu’on appelle acidification de l’océan est la diminution de son pH, qui est l’unité de mesure de l’acidité d’un liquide. </a:t>
            </a:r>
            <a:endParaRPr lang="fr-TN" altLang="fr-TN" sz="1200"/>
          </a:p>
          <a:p>
            <a:r>
              <a:rPr lang="fr-FR" altLang="fr-TN" sz="1200"/>
              <a:t>L’acidification a augmenté de 26 % depuis le début de la révolution industrielle (1800). </a:t>
            </a:r>
            <a:endParaRPr lang="fr-TN" altLang="fr-TN" sz="1200"/>
          </a:p>
          <a:p>
            <a:r>
              <a:rPr lang="fr-FR" altLang="fr-TN" sz="1200"/>
              <a:t>Mais certains modèles de prédiction prévoient une augmentation de 150 % de l’acidité d’ici à 2100. </a:t>
            </a:r>
            <a:endParaRPr lang="fr-TN" altLang="fr-TN" sz="1200"/>
          </a:p>
          <a:p>
            <a:r>
              <a:rPr lang="fr-FR" altLang="fr-TN" sz="1200"/>
              <a:t>Le rythme actuel de l’acidification de l’océan est donc dix fois plus rapide qu’à aucune autre période des 55 millions d’années qui nous ont précédés.</a:t>
            </a:r>
            <a:endParaRPr lang="fr-TN" altLang="fr-TN" sz="1200"/>
          </a:p>
          <a:p>
            <a:r>
              <a:rPr lang="fr-TN" altLang="fr-TN" sz="1200"/>
              <a:t>		</a:t>
            </a:r>
          </a:p>
          <a:p>
            <a:r>
              <a:rPr lang="fr-TN" altLang="fr-TN" sz="1200" i="1"/>
              <a:t>				</a:t>
            </a:r>
            <a:r>
              <a:rPr lang="fr-FR" altLang="fr-TN" sz="1200" i="1"/>
              <a:t>S</a:t>
            </a:r>
            <a:r>
              <a:rPr lang="fr-TN" altLang="fr-TN" sz="1200" i="1"/>
              <a:t>ource : Fondation Tara Océans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6C8C63-7528-04A0-5B4F-E9DBBA8E11BA}"/>
              </a:ext>
            </a:extLst>
          </p:cNvPr>
          <p:cNvSpPr txBox="1"/>
          <p:nvPr/>
        </p:nvSpPr>
        <p:spPr>
          <a:xfrm>
            <a:off x="92075" y="1214438"/>
            <a:ext cx="26733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1 : </a:t>
            </a:r>
            <a:r>
              <a:rPr lang="x-none" sz="1200" kern="150" dirty="0">
                <a:latin typeface="+mn-lt"/>
                <a:cs typeface="+mn-cs"/>
              </a:rPr>
              <a:t>Acidification des océans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56F9DF-DCFC-4194-38D6-9E9742F45469}"/>
              </a:ext>
            </a:extLst>
          </p:cNvPr>
          <p:cNvSpPr/>
          <p:nvPr/>
        </p:nvSpPr>
        <p:spPr>
          <a:xfrm>
            <a:off x="92075" y="1192213"/>
            <a:ext cx="6129338" cy="53911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3AA6C4-7E81-599E-6E81-362E98D1E5F7}"/>
              </a:ext>
            </a:extLst>
          </p:cNvPr>
          <p:cNvSpPr/>
          <p:nvPr/>
        </p:nvSpPr>
        <p:spPr>
          <a:xfrm>
            <a:off x="9375775" y="4137025"/>
            <a:ext cx="2708275" cy="1208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4E1860-1B52-7476-4771-DD87C68E3EA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37574" y="4933567"/>
            <a:ext cx="2655599" cy="276999"/>
          </a:xfrm>
          <a:prstGeom prst="rect">
            <a:avLst/>
          </a:prstGeom>
          <a:blipFill>
            <a:blip r:embed="rId3" cstate="print"/>
            <a:stretch>
              <a:fillRect l="-1606" r="-229" b="-17391"/>
            </a:stretch>
          </a:blip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>
                <a:noFill/>
                <a:latin typeface="+mn-lt"/>
                <a:cs typeface="+mn-cs"/>
              </a:rPr>
              <a:t>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41C9E-DBA9-3A03-389D-8D1D96C3D858}"/>
              </a:ext>
            </a:extLst>
          </p:cNvPr>
          <p:cNvSpPr/>
          <p:nvPr/>
        </p:nvSpPr>
        <p:spPr>
          <a:xfrm>
            <a:off x="6419850" y="1192213"/>
            <a:ext cx="5664200" cy="277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F7BB99F-B421-E2C7-1253-74F1F415EDB0}"/>
              </a:ext>
            </a:extLst>
          </p:cNvPr>
          <p:cNvSpPr txBox="1"/>
          <p:nvPr/>
        </p:nvSpPr>
        <p:spPr>
          <a:xfrm>
            <a:off x="6478588" y="1192213"/>
            <a:ext cx="26733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2 : </a:t>
            </a:r>
            <a:r>
              <a:rPr lang="x-none" sz="1200" kern="150" dirty="0">
                <a:latin typeface="+mn-lt"/>
                <a:cs typeface="+mn-cs"/>
              </a:rPr>
              <a:t>Activité expérimentale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12DA037-1393-C30C-E2FE-3D541DB2DB01}"/>
              </a:ext>
            </a:extLst>
          </p:cNvPr>
          <p:cNvSpPr txBox="1"/>
          <p:nvPr/>
        </p:nvSpPr>
        <p:spPr>
          <a:xfrm>
            <a:off x="6510338" y="4210050"/>
            <a:ext cx="2682875" cy="933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3 : </a:t>
            </a:r>
            <a:r>
              <a:rPr lang="x-none" sz="1200" kern="150" dirty="0">
                <a:latin typeface="+mn-lt"/>
                <a:cs typeface="+mn-cs"/>
              </a:rPr>
              <a:t>Équation simplifiée de la réaction entre l’eau et le dioxyde de carbone</a:t>
            </a:r>
          </a:p>
          <a:p>
            <a:pPr>
              <a:spcBef>
                <a:spcPts val="0"/>
              </a:spcBef>
              <a:spcAft>
                <a:spcPts val="800"/>
              </a:spcAft>
              <a:defRPr/>
            </a:pPr>
            <a:endParaRPr lang="x-none" sz="1200" kern="150" dirty="0">
              <a:latin typeface="+mn-lt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89C241-D413-E770-5B01-F27EBD59DF7C}"/>
              </a:ext>
            </a:extLst>
          </p:cNvPr>
          <p:cNvSpPr/>
          <p:nvPr/>
        </p:nvSpPr>
        <p:spPr>
          <a:xfrm>
            <a:off x="6419850" y="4141788"/>
            <a:ext cx="2852738" cy="1208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53BD355-4B88-B21C-E91D-DB5998F0906D}"/>
              </a:ext>
            </a:extLst>
          </p:cNvPr>
          <p:cNvSpPr txBox="1"/>
          <p:nvPr/>
        </p:nvSpPr>
        <p:spPr>
          <a:xfrm>
            <a:off x="9483725" y="4202113"/>
            <a:ext cx="2540000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4 : </a:t>
            </a:r>
            <a:r>
              <a:rPr lang="x-none" sz="1200" kern="150" dirty="0">
                <a:latin typeface="+mn-lt"/>
                <a:cs typeface="+mn-cs"/>
              </a:rPr>
              <a:t>Rappel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x-none" sz="800" b="1" kern="150" dirty="0">
              <a:latin typeface="+mn-lt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dirty="0">
                <a:latin typeface="+mn-lt"/>
                <a:cs typeface="+mn-cs"/>
              </a:rPr>
              <a:t>L</a:t>
            </a:r>
            <a:r>
              <a:rPr lang="fr-FR" sz="1200" dirty="0">
                <a:latin typeface="+mn-lt"/>
                <a:cs typeface="+mn-cs"/>
              </a:rPr>
              <a:t>a concentration en</a:t>
            </a:r>
            <a:r>
              <a:rPr lang="x-none" sz="1200" dirty="0">
                <a:latin typeface="+mn-lt"/>
                <a:cs typeface="+mn-cs"/>
              </a:rPr>
              <a:t> ions</a:t>
            </a:r>
            <a:r>
              <a:rPr lang="fr-FR" sz="1200" dirty="0">
                <a:latin typeface="+mn-lt"/>
                <a:cs typeface="+mn-cs"/>
              </a:rPr>
              <a:t> H</a:t>
            </a:r>
            <a:r>
              <a:rPr lang="fr-FR" sz="1200" baseline="30000" dirty="0">
                <a:latin typeface="+mn-lt"/>
                <a:cs typeface="+mn-cs"/>
              </a:rPr>
              <a:t>+</a:t>
            </a:r>
            <a:r>
              <a:rPr lang="fr-FR" sz="1200" dirty="0">
                <a:latin typeface="+mn-lt"/>
                <a:cs typeface="+mn-cs"/>
              </a:rPr>
              <a:t> définit l’acidité: plus </a:t>
            </a:r>
            <a:r>
              <a:rPr lang="x-none" sz="1200" dirty="0">
                <a:latin typeface="+mn-lt"/>
                <a:cs typeface="+mn-cs"/>
              </a:rPr>
              <a:t>il y a d’ions H</a:t>
            </a:r>
            <a:r>
              <a:rPr lang="x-none" sz="1200" baseline="30000" dirty="0">
                <a:latin typeface="+mn-lt"/>
                <a:cs typeface="+mn-cs"/>
              </a:rPr>
              <a:t>+</a:t>
            </a:r>
            <a:r>
              <a:rPr lang="x-none" sz="1200" dirty="0">
                <a:latin typeface="+mn-lt"/>
                <a:cs typeface="+mn-cs"/>
              </a:rPr>
              <a:t> dans une solution</a:t>
            </a:r>
            <a:r>
              <a:rPr lang="fr-FR" sz="1200" dirty="0">
                <a:latin typeface="+mn-lt"/>
                <a:cs typeface="+mn-cs"/>
              </a:rPr>
              <a:t>, plus </a:t>
            </a:r>
            <a:r>
              <a:rPr lang="x-none" sz="1200" dirty="0">
                <a:latin typeface="+mn-lt"/>
                <a:cs typeface="+mn-cs"/>
              </a:rPr>
              <a:t>son</a:t>
            </a:r>
            <a:r>
              <a:rPr lang="fr-FR" sz="1200" dirty="0">
                <a:latin typeface="+mn-lt"/>
                <a:cs typeface="+mn-cs"/>
              </a:rPr>
              <a:t> pH est faible et plus </a:t>
            </a:r>
            <a:r>
              <a:rPr lang="x-none" sz="1200" dirty="0">
                <a:latin typeface="+mn-lt"/>
                <a:cs typeface="+mn-cs"/>
              </a:rPr>
              <a:t>son </a:t>
            </a:r>
            <a:r>
              <a:rPr lang="fr-FR" sz="1200" dirty="0">
                <a:latin typeface="+mn-lt"/>
                <a:cs typeface="+mn-cs"/>
              </a:rPr>
              <a:t>acidité augmente.</a:t>
            </a:r>
            <a:endParaRPr lang="x-none" sz="1200" kern="150" dirty="0">
              <a:latin typeface="+mn-lt"/>
              <a:cs typeface="+mn-cs"/>
            </a:endParaRPr>
          </a:p>
        </p:txBody>
      </p:sp>
      <p:sp>
        <p:nvSpPr>
          <p:cNvPr id="3089" name="ZoneTexte 17">
            <a:extLst>
              <a:ext uri="{FF2B5EF4-FFF2-40B4-BE49-F238E27FC236}">
                <a16:creationId xmlns:a16="http://schemas.microsoft.com/office/drawing/2014/main" id="{4ECB007C-0F65-F86B-1932-D6EEE9BF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1739900"/>
            <a:ext cx="5197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TN" sz="1600" b="1"/>
              <a:t>Expérience à tester au choix pour la production de CO</a:t>
            </a:r>
            <a:r>
              <a:rPr lang="fr-FR" altLang="fr-TN" sz="1600" b="1" baseline="-25000"/>
              <a:t>2</a:t>
            </a:r>
            <a:r>
              <a:rPr lang="fr-FR" altLang="fr-TN" sz="1600"/>
              <a:t>: (mesurer le pH avant  la production et après la dissolution).</a:t>
            </a:r>
          </a:p>
          <a:p>
            <a:pPr>
              <a:buFontTx/>
              <a:buChar char="-"/>
            </a:pPr>
            <a:r>
              <a:rPr lang="fr-FR" altLang="fr-TN" sz="1600"/>
              <a:t> lampe à alcool: récupérer le CO</a:t>
            </a:r>
            <a:r>
              <a:rPr lang="fr-FR" altLang="fr-TN" sz="1600" baseline="-25000"/>
              <a:t>2</a:t>
            </a:r>
            <a:r>
              <a:rPr lang="fr-FR" altLang="fr-TN" sz="1600"/>
              <a:t> dans l’eau et mesurer le pH de la solution.</a:t>
            </a:r>
          </a:p>
          <a:p>
            <a:pPr>
              <a:buFontTx/>
              <a:buChar char="-"/>
            </a:pPr>
            <a:r>
              <a:rPr lang="fr-FR" altLang="fr-TN" sz="1600"/>
              <a:t> cachet effervescent dans l’eau</a:t>
            </a:r>
          </a:p>
          <a:p>
            <a:pPr>
              <a:buFontTx/>
              <a:buChar char="-"/>
            </a:pPr>
            <a:r>
              <a:rPr lang="fr-FR" altLang="fr-TN" sz="1600"/>
              <a:t> combustion du carbone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6CC50CA-ADD6-BD0D-B970-51DBDA6FB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TN" altLang="fr-T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043283-B565-901B-2199-53AE9B9DD4D9}"/>
              </a:ext>
            </a:extLst>
          </p:cNvPr>
          <p:cNvSpPr/>
          <p:nvPr/>
        </p:nvSpPr>
        <p:spPr>
          <a:xfrm>
            <a:off x="663575" y="498475"/>
            <a:ext cx="20002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24CECA3-569D-B9EE-A3A3-EACFD6EA4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857"/>
            <a:ext cx="121920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fr-TN" altLang="fr-TN" sz="4000" b="1" dirty="0">
                <a:solidFill>
                  <a:srgbClr val="FFFFFF"/>
                </a:solidFill>
                <a:latin typeface="Modern Love Caps" panose="04070805081001020A01" pitchFamily="82" charset="0"/>
                <a:cs typeface="Calibri" panose="020F0502020204030204" pitchFamily="34" charset="0"/>
              </a:rPr>
              <a:t>	</a:t>
            </a:r>
            <a:r>
              <a:rPr lang="fr-FR" altLang="fr-TN" sz="36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Groupe d’experts : </a:t>
            </a:r>
            <a:r>
              <a:rPr lang="fr-TN" altLang="fr-TN" sz="36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L’influence de la température</a:t>
            </a:r>
            <a:endParaRPr lang="fr-FR" altLang="fr-TN" sz="3600" dirty="0"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75ED2-EEC1-2246-B7B4-55E33FF11B2A}"/>
              </a:ext>
            </a:extLst>
          </p:cNvPr>
          <p:cNvSpPr/>
          <p:nvPr/>
        </p:nvSpPr>
        <p:spPr>
          <a:xfrm>
            <a:off x="225425" y="385763"/>
            <a:ext cx="638175" cy="600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2F0B48-B9B8-73E8-4B06-DFDCC7F287EC}"/>
              </a:ext>
            </a:extLst>
          </p:cNvPr>
          <p:cNvSpPr/>
          <p:nvPr/>
        </p:nvSpPr>
        <p:spPr>
          <a:xfrm>
            <a:off x="334963" y="1138238"/>
            <a:ext cx="6623050" cy="37719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466940-0F8E-5802-14DF-A31CB32FE2A5}"/>
              </a:ext>
            </a:extLst>
          </p:cNvPr>
          <p:cNvSpPr/>
          <p:nvPr/>
        </p:nvSpPr>
        <p:spPr>
          <a:xfrm>
            <a:off x="7227888" y="1138238"/>
            <a:ext cx="4659312" cy="41132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9A07440-8C1B-C1AF-1A2F-427F3281B25E}"/>
              </a:ext>
            </a:extLst>
          </p:cNvPr>
          <p:cNvSpPr txBox="1"/>
          <p:nvPr/>
        </p:nvSpPr>
        <p:spPr>
          <a:xfrm>
            <a:off x="7302500" y="1150938"/>
            <a:ext cx="36909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2 : </a:t>
            </a:r>
            <a:r>
              <a:rPr lang="x-none" sz="1200" kern="150" dirty="0">
                <a:latin typeface="+mn-lt"/>
                <a:cs typeface="+mn-cs"/>
              </a:rPr>
              <a:t>Activité expérimentale</a:t>
            </a:r>
          </a:p>
        </p:txBody>
      </p:sp>
      <p:pic>
        <p:nvPicPr>
          <p:cNvPr id="4105" name="Image 7">
            <a:extLst>
              <a:ext uri="{FF2B5EF4-FFF2-40B4-BE49-F238E27FC236}">
                <a16:creationId xmlns:a16="http://schemas.microsoft.com/office/drawing/2014/main" id="{9753B638-8638-01D4-659F-D280B22A2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506538"/>
            <a:ext cx="4818062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47A565A0-8B11-DE00-B816-98064E32339E}"/>
              </a:ext>
            </a:extLst>
          </p:cNvPr>
          <p:cNvSpPr txBox="1"/>
          <p:nvPr/>
        </p:nvSpPr>
        <p:spPr>
          <a:xfrm>
            <a:off x="373063" y="1150938"/>
            <a:ext cx="5932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1 : </a:t>
            </a:r>
            <a:r>
              <a:rPr lang="x-none" sz="1200" kern="150" dirty="0">
                <a:latin typeface="+mn-lt"/>
                <a:cs typeface="+mn-cs"/>
              </a:rPr>
              <a:t>Variation du pH des océans entre les années 1700 et 1990</a:t>
            </a:r>
          </a:p>
        </p:txBody>
      </p:sp>
      <p:sp>
        <p:nvSpPr>
          <p:cNvPr id="4107" name="ZoneTexte 9">
            <a:extLst>
              <a:ext uri="{FF2B5EF4-FFF2-40B4-BE49-F238E27FC236}">
                <a16:creationId xmlns:a16="http://schemas.microsoft.com/office/drawing/2014/main" id="{51625C71-953A-B3E3-75AD-A7156D57E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660900"/>
            <a:ext cx="66786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TN" altLang="fr-TN" sz="1200" i="1"/>
              <a:t>Source : Wikipedia et </a:t>
            </a:r>
            <a:r>
              <a:rPr lang="fr-FR" altLang="fr-TN" sz="1200" i="1">
                <a:hlinkClick r:id="rId3"/>
              </a:rPr>
              <a:t>https://www.ncei.noaa.gov/access/ocean-carbon-data-system/oceans/GLODAPv2/</a:t>
            </a:r>
            <a:r>
              <a:rPr lang="fr-TN" altLang="fr-TN" sz="1200" i="1"/>
              <a:t> </a:t>
            </a:r>
            <a:endParaRPr lang="fr-FR" altLang="fr-TN" sz="1200" i="1"/>
          </a:p>
        </p:txBody>
      </p:sp>
      <p:sp>
        <p:nvSpPr>
          <p:cNvPr id="4108" name="ZoneTexte 17">
            <a:extLst>
              <a:ext uri="{FF2B5EF4-FFF2-40B4-BE49-F238E27FC236}">
                <a16:creationId xmlns:a16="http://schemas.microsoft.com/office/drawing/2014/main" id="{3892FE8E-8E7C-F7A6-6894-6FBEBD932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8" y="1516063"/>
            <a:ext cx="421668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TN" sz="1200" dirty="0"/>
              <a:t>Vous disposez de 2 béchers contenant 50 mL d’eau distillée à des températures différentes (environ 6°C et environ 40°C).</a:t>
            </a:r>
            <a:endParaRPr lang="fr-TN" altLang="fr-TN" sz="1200" dirty="0"/>
          </a:p>
          <a:p>
            <a:endParaRPr lang="fr-FR" altLang="fr-T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TN" sz="1200" b="1" dirty="0"/>
              <a:t>Mesurer le pH initial</a:t>
            </a:r>
            <a:r>
              <a:rPr lang="fr-TN" altLang="fr-TN" sz="1200" b="1" dirty="0"/>
              <a:t> de l’eau chaude et de l’eau froide</a:t>
            </a:r>
            <a:endParaRPr lang="fr-FR" altLang="fr-TN" sz="1200" b="1" dirty="0"/>
          </a:p>
          <a:p>
            <a:endParaRPr lang="fr-TN" altLang="fr-TN" sz="1200" dirty="0"/>
          </a:p>
          <a:p>
            <a:r>
              <a:rPr lang="fr-FR" altLang="fr-TN" sz="1200" dirty="0"/>
              <a:t>A l’aide de 2 pailles, un même élève souffle pendant </a:t>
            </a:r>
            <a:r>
              <a:rPr lang="fr-FR" altLang="fr-TN" sz="1400" dirty="0"/>
              <a:t>1 </a:t>
            </a:r>
            <a:r>
              <a:rPr lang="fr-FR" altLang="fr-TN" sz="1200" dirty="0"/>
              <a:t>minute dans les deux béchers.</a:t>
            </a:r>
            <a:endParaRPr lang="fr-TN" altLang="fr-TN" sz="1200" dirty="0"/>
          </a:p>
          <a:p>
            <a:endParaRPr lang="fr-FR" altLang="fr-TN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altLang="fr-TN" sz="1200" b="1" dirty="0"/>
              <a:t>Mesurer le pH final de l’eau contenue dans chacun des béchers.</a:t>
            </a:r>
          </a:p>
          <a:p>
            <a:endParaRPr lang="fr-FR" altLang="fr-TN" dirty="0"/>
          </a:p>
          <a:p>
            <a:endParaRPr lang="fr-FR" altLang="fr-TN" dirty="0"/>
          </a:p>
        </p:txBody>
      </p:sp>
      <p:pic>
        <p:nvPicPr>
          <p:cNvPr id="4109" name="Picture 2">
            <a:extLst>
              <a:ext uri="{FF2B5EF4-FFF2-40B4-BE49-F238E27FC236}">
                <a16:creationId xmlns:a16="http://schemas.microsoft.com/office/drawing/2014/main" id="{E4E592A3-4701-2275-6FBF-6736B5926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7148"/>
          <a:stretch>
            <a:fillRect/>
          </a:stretch>
        </p:blipFill>
        <p:spPr bwMode="auto">
          <a:xfrm>
            <a:off x="7601231" y="3494741"/>
            <a:ext cx="4052887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9CB30E6-0DFF-5DD4-4349-02072EE01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fr-TN" altLang="fr-T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6B94C4-E654-5007-92F8-E6239C607A23}"/>
              </a:ext>
            </a:extLst>
          </p:cNvPr>
          <p:cNvSpPr/>
          <p:nvPr/>
        </p:nvSpPr>
        <p:spPr>
          <a:xfrm>
            <a:off x="663575" y="498475"/>
            <a:ext cx="200025" cy="20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8392800-967B-FF3C-792F-D836F784A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857"/>
            <a:ext cx="12192000" cy="707886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fr-TN" altLang="fr-TN" sz="4000" b="1" dirty="0">
                <a:solidFill>
                  <a:srgbClr val="FFFFFF"/>
                </a:solidFill>
                <a:latin typeface="Modern Love Caps" panose="04070805081001020A01" pitchFamily="82" charset="0"/>
                <a:cs typeface="Calibri" panose="020F0502020204030204" pitchFamily="34" charset="0"/>
              </a:rPr>
              <a:t>	</a:t>
            </a:r>
            <a:r>
              <a:rPr lang="fr-FR" altLang="fr-TN" sz="34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Groupe d’experts : </a:t>
            </a:r>
            <a:r>
              <a:rPr lang="fr-TN" altLang="fr-TN" sz="34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La dissolution du CO</a:t>
            </a:r>
            <a:r>
              <a:rPr lang="fr-TN" altLang="fr-TN" sz="3400" baseline="-250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</a:t>
            </a:r>
            <a:r>
              <a:rPr lang="fr-TN" altLang="fr-TN" sz="3400" dirty="0">
                <a:solidFill>
                  <a:srgbClr val="FFFFFF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dans l’eau</a:t>
            </a:r>
            <a:endParaRPr lang="fr-FR" altLang="fr-TN" sz="3400" dirty="0">
              <a:latin typeface="Century Gothic" panose="020B050202020202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8AF9D1C-FC6C-7263-C47A-2F59958C51C2}"/>
              </a:ext>
            </a:extLst>
          </p:cNvPr>
          <p:cNvSpPr/>
          <p:nvPr/>
        </p:nvSpPr>
        <p:spPr>
          <a:xfrm>
            <a:off x="225425" y="385763"/>
            <a:ext cx="638175" cy="6000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 dirty="0"/>
          </a:p>
        </p:txBody>
      </p:sp>
      <p:pic>
        <p:nvPicPr>
          <p:cNvPr id="5126" name="Image 10">
            <a:extLst>
              <a:ext uri="{FF2B5EF4-FFF2-40B4-BE49-F238E27FC236}">
                <a16:creationId xmlns:a16="http://schemas.microsoft.com/office/drawing/2014/main" id="{642EDDA9-F159-F8A5-F1EB-FB1EAB34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4084638"/>
            <a:ext cx="33686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ZoneTexte 12">
            <a:extLst>
              <a:ext uri="{FF2B5EF4-FFF2-40B4-BE49-F238E27FC236}">
                <a16:creationId xmlns:a16="http://schemas.microsoft.com/office/drawing/2014/main" id="{E6C19607-A285-4C37-825F-5C35064B2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857750"/>
            <a:ext cx="22050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fr-TN" sz="1200"/>
              <a:t>Environ un tiers du dioxyde de carbone (CO</a:t>
            </a:r>
            <a:r>
              <a:rPr lang="fr-FR" altLang="fr-TN" sz="1200" baseline="-25000"/>
              <a:t>2</a:t>
            </a:r>
            <a:r>
              <a:rPr lang="fr-FR" altLang="fr-TN" sz="1200"/>
              <a:t> ) généré par les activités humaines a été </a:t>
            </a:r>
            <a:r>
              <a:rPr lang="fr-TN" altLang="fr-TN" sz="1200"/>
              <a:t>dissout dans les océans </a:t>
            </a:r>
            <a:r>
              <a:rPr lang="fr-FR" altLang="fr-TN" sz="1200"/>
              <a:t>depuis le début de la révolution industrielle</a:t>
            </a:r>
            <a:r>
              <a:rPr lang="fr-TN" altLang="fr-TN" sz="1200"/>
              <a:t> (1850)</a:t>
            </a:r>
          </a:p>
          <a:p>
            <a:endParaRPr lang="fr-TN" altLang="fr-TN" sz="1200"/>
          </a:p>
          <a:p>
            <a:r>
              <a:rPr lang="fr-FR" altLang="fr-TN" sz="1200" i="1"/>
              <a:t>S</a:t>
            </a:r>
            <a:r>
              <a:rPr lang="fr-TN" altLang="fr-TN" sz="1200" i="1"/>
              <a:t>ource : Fondation Tara Océans</a:t>
            </a:r>
            <a:endParaRPr lang="fr-TN" altLang="fr-TN" sz="1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AE24CD-E3DE-6712-23F3-3B53E7388A23}"/>
              </a:ext>
            </a:extLst>
          </p:cNvPr>
          <p:cNvSpPr/>
          <p:nvPr/>
        </p:nvSpPr>
        <p:spPr>
          <a:xfrm>
            <a:off x="182563" y="4013200"/>
            <a:ext cx="5942012" cy="277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F09986F-25E4-DC67-1F24-27B1463FE09F}"/>
              </a:ext>
            </a:extLst>
          </p:cNvPr>
          <p:cNvSpPr txBox="1"/>
          <p:nvPr/>
        </p:nvSpPr>
        <p:spPr>
          <a:xfrm>
            <a:off x="307975" y="4321175"/>
            <a:ext cx="2108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2 : </a:t>
            </a:r>
            <a:r>
              <a:rPr lang="x-none" sz="1200" kern="150" dirty="0">
                <a:latin typeface="+mn-lt"/>
                <a:cs typeface="+mn-cs"/>
              </a:rPr>
              <a:t>La dissolution du CO</a:t>
            </a:r>
            <a:r>
              <a:rPr lang="x-none" sz="1200" kern="150" baseline="-25000" dirty="0">
                <a:latin typeface="+mn-lt"/>
                <a:cs typeface="+mn-cs"/>
              </a:rPr>
              <a:t>2</a:t>
            </a:r>
            <a:r>
              <a:rPr lang="x-none" sz="1200" kern="150" dirty="0">
                <a:latin typeface="+mn-lt"/>
                <a:cs typeface="+mn-cs"/>
              </a:rPr>
              <a:t> atmosphérique</a:t>
            </a:r>
          </a:p>
        </p:txBody>
      </p:sp>
      <p:pic>
        <p:nvPicPr>
          <p:cNvPr id="5130" name="Image 2">
            <a:extLst>
              <a:ext uri="{FF2B5EF4-FFF2-40B4-BE49-F238E27FC236}">
                <a16:creationId xmlns:a16="http://schemas.microsoft.com/office/drawing/2014/main" id="{2A114155-1825-C9E1-B540-3620E3EB5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516063"/>
            <a:ext cx="44450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61F33CA-4CB0-9CF3-C9F6-4511C54A73F4}"/>
              </a:ext>
            </a:extLst>
          </p:cNvPr>
          <p:cNvSpPr txBox="1"/>
          <p:nvPr/>
        </p:nvSpPr>
        <p:spPr>
          <a:xfrm>
            <a:off x="120650" y="1141413"/>
            <a:ext cx="59420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200" b="1" kern="150" dirty="0">
                <a:latin typeface="+mn-lt"/>
                <a:cs typeface="+mn-cs"/>
              </a:rPr>
              <a:t>Document 1 : </a:t>
            </a:r>
            <a:r>
              <a:rPr lang="x-none" sz="1200" kern="150" dirty="0">
                <a:latin typeface="+mn-lt"/>
                <a:cs typeface="+mn-cs"/>
              </a:rPr>
              <a:t>Évolution de le concentration en CO</a:t>
            </a:r>
            <a:r>
              <a:rPr lang="x-none" sz="1200" kern="150" baseline="-25000" dirty="0">
                <a:latin typeface="+mn-lt"/>
                <a:cs typeface="+mn-cs"/>
              </a:rPr>
              <a:t>2</a:t>
            </a:r>
            <a:r>
              <a:rPr lang="x-none" sz="1200" kern="150" dirty="0">
                <a:latin typeface="+mn-lt"/>
                <a:cs typeface="+mn-cs"/>
              </a:rPr>
              <a:t> dans l’atmosphère depuis 1960 (Observatoire de </a:t>
            </a:r>
            <a:r>
              <a:rPr lang="x-none" sz="1200" kern="150" dirty="0" err="1">
                <a:latin typeface="+mn-lt"/>
                <a:cs typeface="+mn-cs"/>
              </a:rPr>
              <a:t>Mauna</a:t>
            </a:r>
            <a:r>
              <a:rPr lang="x-none" sz="1200" kern="150" dirty="0">
                <a:latin typeface="+mn-lt"/>
                <a:cs typeface="+mn-cs"/>
              </a:rPr>
              <a:t> Loa, </a:t>
            </a:r>
            <a:r>
              <a:rPr lang="x-none" sz="1200" kern="150" dirty="0" err="1">
                <a:latin typeface="+mn-lt"/>
                <a:cs typeface="+mn-cs"/>
              </a:rPr>
              <a:t>Hawai’i</a:t>
            </a:r>
            <a:r>
              <a:rPr lang="x-none" sz="1200" kern="150" dirty="0">
                <a:latin typeface="+mn-lt"/>
                <a:cs typeface="+mn-cs"/>
              </a:rPr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A2BEBB-C26A-6650-BA31-6A526338CB8D}"/>
              </a:ext>
            </a:extLst>
          </p:cNvPr>
          <p:cNvSpPr/>
          <p:nvPr/>
        </p:nvSpPr>
        <p:spPr>
          <a:xfrm>
            <a:off x="184150" y="1160463"/>
            <a:ext cx="5943600" cy="277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E50D92-A96A-BC8F-C6C1-E29610B8015C}"/>
              </a:ext>
            </a:extLst>
          </p:cNvPr>
          <p:cNvSpPr/>
          <p:nvPr/>
        </p:nvSpPr>
        <p:spPr>
          <a:xfrm>
            <a:off x="6491288" y="1195388"/>
            <a:ext cx="4818062" cy="436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E3B8CBC-999A-E46F-1DE1-E5D391D5D0D0}"/>
              </a:ext>
            </a:extLst>
          </p:cNvPr>
          <p:cNvSpPr txBox="1"/>
          <p:nvPr/>
        </p:nvSpPr>
        <p:spPr>
          <a:xfrm>
            <a:off x="6540500" y="1250950"/>
            <a:ext cx="31607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defRPr/>
            </a:pPr>
            <a:r>
              <a:rPr lang="x-none" sz="1200" b="1" kern="150">
                <a:latin typeface="+mn-lt"/>
                <a:cs typeface="+mn-cs"/>
              </a:rPr>
              <a:t>Document 3</a:t>
            </a:r>
            <a:r>
              <a:rPr lang="fr-FR" sz="1200" b="1" kern="150" dirty="0">
                <a:latin typeface="+mn-lt"/>
                <a:cs typeface="+mn-cs"/>
              </a:rPr>
              <a:t> : Activité expérimentale</a:t>
            </a:r>
            <a:endParaRPr lang="x-none" sz="1200" kern="150" dirty="0">
              <a:latin typeface="+mn-lt"/>
              <a:cs typeface="+mn-cs"/>
            </a:endParaRPr>
          </a:p>
        </p:txBody>
      </p:sp>
      <p:pic>
        <p:nvPicPr>
          <p:cNvPr id="5135" name="Picture 2">
            <a:extLst>
              <a:ext uri="{FF2B5EF4-FFF2-40B4-BE49-F238E27FC236}">
                <a16:creationId xmlns:a16="http://schemas.microsoft.com/office/drawing/2014/main" id="{69FC6904-3775-115A-8DF4-07AB8F9E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873250"/>
            <a:ext cx="4429125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Grand écran</PresentationFormat>
  <Paragraphs>51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Calibri</vt:lpstr>
      <vt:lpstr>Arial</vt:lpstr>
      <vt:lpstr>Calibri Light</vt:lpstr>
      <vt:lpstr>Modern Love Caps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sabrina ben brahim</dc:creator>
  <cp:lastModifiedBy>sabrina ben brahim</cp:lastModifiedBy>
  <cp:revision>55</cp:revision>
  <dcterms:created xsi:type="dcterms:W3CDTF">2021-03-22T13:55:51Z</dcterms:created>
  <dcterms:modified xsi:type="dcterms:W3CDTF">2023-04-12T22:24:38Z</dcterms:modified>
</cp:coreProperties>
</file>